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AB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5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5/16/2020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C000"/>
                </a:solidFill>
              </a:rPr>
              <a:t>Le futur </a:t>
            </a:r>
            <a:r>
              <a:rPr lang="en-US" dirty="0" smtClean="0">
                <a:solidFill>
                  <a:srgbClr val="FFC000"/>
                </a:solidFill>
              </a:rPr>
              <a:t>simple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544292"/>
            <a:ext cx="9070848" cy="594972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PROSTO BUDU</a:t>
            </a:r>
            <a:r>
              <a:rPr lang="sr-Latn-RS" sz="2800" dirty="0" smtClean="0"/>
              <a:t>ĆE VREME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416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Prosto buduće vreme gradi 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sz="2800" dirty="0" smtClean="0"/>
              <a:t>Od </a:t>
            </a:r>
            <a:r>
              <a:rPr lang="sr-Latn-RS" sz="2800" dirty="0" smtClean="0">
                <a:solidFill>
                  <a:srgbClr val="FFC000"/>
                </a:solidFill>
              </a:rPr>
              <a:t>infinitiva</a:t>
            </a:r>
            <a:r>
              <a:rPr lang="sr-Latn-RS" sz="2800" dirty="0" smtClean="0"/>
              <a:t> glavnog glagola i nastavaka:</a:t>
            </a:r>
            <a:endParaRPr lang="en-US" sz="2800" dirty="0" smtClean="0"/>
          </a:p>
          <a:p>
            <a:pPr marL="0" indent="0">
              <a:buNone/>
            </a:pPr>
            <a:endParaRPr lang="sr-Latn-RS" sz="2800" dirty="0" smtClean="0"/>
          </a:p>
          <a:p>
            <a:pPr marL="0" indent="0">
              <a:buNone/>
            </a:pPr>
            <a:r>
              <a:rPr lang="sr-Latn-RS" sz="2800" dirty="0" smtClean="0">
                <a:solidFill>
                  <a:srgbClr val="FFC000"/>
                </a:solidFill>
              </a:rPr>
              <a:t>-ai          -ons</a:t>
            </a:r>
          </a:p>
          <a:p>
            <a:pPr marL="0" indent="0">
              <a:buNone/>
            </a:pPr>
            <a:r>
              <a:rPr lang="sr-Latn-RS" sz="2800" dirty="0" smtClean="0">
                <a:solidFill>
                  <a:srgbClr val="FFC000"/>
                </a:solidFill>
              </a:rPr>
              <a:t>-as         -ez</a:t>
            </a:r>
          </a:p>
          <a:p>
            <a:pPr marL="0" indent="0">
              <a:buNone/>
            </a:pPr>
            <a:r>
              <a:rPr lang="sr-Latn-RS" sz="2800" dirty="0" smtClean="0">
                <a:solidFill>
                  <a:srgbClr val="FFC000"/>
                </a:solidFill>
              </a:rPr>
              <a:t>-a          -ont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86485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razliku</a:t>
            </a:r>
            <a:r>
              <a:rPr lang="en-US" sz="2800" dirty="0" smtClean="0"/>
              <a:t> od </a:t>
            </a:r>
            <a:r>
              <a:rPr lang="en-US" sz="2800" i="1" dirty="0" smtClean="0"/>
              <a:t>future </a:t>
            </a:r>
            <a:r>
              <a:rPr lang="en-US" sz="2800" i="1" dirty="0" err="1" smtClean="0"/>
              <a:t>proche</a:t>
            </a:r>
            <a:r>
              <a:rPr lang="en-US" sz="2800" i="1" dirty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blisko</a:t>
            </a:r>
            <a:r>
              <a:rPr lang="en-US" sz="2800" dirty="0" smtClean="0"/>
              <a:t> </a:t>
            </a:r>
            <a:r>
              <a:rPr lang="en-US" sz="2800" dirty="0" err="1" smtClean="0"/>
              <a:t>budu</a:t>
            </a:r>
            <a:r>
              <a:rPr lang="sr-Latn-RS" sz="2800" dirty="0" smtClean="0"/>
              <a:t>će vreme),</a:t>
            </a:r>
            <a:r>
              <a:rPr lang="sr-Latn-RS" sz="2800" i="1" dirty="0" smtClean="0"/>
              <a:t> </a:t>
            </a:r>
            <a:r>
              <a:rPr lang="sr-Latn-RS" sz="2800" i="1" dirty="0" smtClean="0">
                <a:solidFill>
                  <a:srgbClr val="FFC000"/>
                </a:solidFill>
              </a:rPr>
              <a:t>futur simple </a:t>
            </a:r>
            <a:r>
              <a:rPr lang="sr-Latn-RS" sz="2800" dirty="0" smtClean="0"/>
              <a:t>govori o nekim planovima, projektima,  prognozama u dalekoj budućnosti, odsečenim od momenta govora</a:t>
            </a:r>
            <a:r>
              <a:rPr lang="sr-Latn-RS" sz="2800" i="1" dirty="0" smtClean="0"/>
              <a:t>.</a:t>
            </a:r>
            <a:endParaRPr lang="en-US" sz="2800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Futur proche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Latn-RS" dirty="0" smtClean="0"/>
              <a:t>Je vais aller au cin</a:t>
            </a:r>
            <a:r>
              <a:rPr lang="fr-FR" dirty="0" err="1" smtClean="0"/>
              <a:t>éma</a:t>
            </a:r>
            <a:r>
              <a:rPr lang="sr-Latn-RS" dirty="0" smtClean="0"/>
              <a:t> </a:t>
            </a:r>
            <a:r>
              <a:rPr lang="sr-Latn-RS" dirty="0" smtClean="0">
                <a:solidFill>
                  <a:srgbClr val="FFC000"/>
                </a:solidFill>
              </a:rPr>
              <a:t>ce soir</a:t>
            </a:r>
            <a:r>
              <a:rPr lang="sr-Latn-RS" dirty="0" smtClean="0"/>
              <a:t>.</a:t>
            </a:r>
          </a:p>
          <a:p>
            <a:r>
              <a:rPr lang="fr-FR" smtClean="0"/>
              <a:t>Nous </a:t>
            </a:r>
            <a:r>
              <a:rPr lang="fr-FR" dirty="0" smtClean="0"/>
              <a:t>allons à la montagne </a:t>
            </a:r>
            <a:r>
              <a:rPr lang="fr-FR" dirty="0" smtClean="0">
                <a:solidFill>
                  <a:srgbClr val="FFC000"/>
                </a:solidFill>
              </a:rPr>
              <a:t>ce week-end</a:t>
            </a:r>
            <a:r>
              <a:rPr lang="fr-FR" dirty="0" smtClean="0"/>
              <a:t>:</a:t>
            </a:r>
          </a:p>
          <a:p>
            <a:r>
              <a:rPr lang="en-US" smtClean="0"/>
              <a:t>Ils </a:t>
            </a:r>
            <a:r>
              <a:rPr lang="en-US" dirty="0" err="1" smtClean="0"/>
              <a:t>vont</a:t>
            </a:r>
            <a:r>
              <a:rPr lang="en-US" dirty="0" smtClean="0"/>
              <a:t> </a:t>
            </a:r>
            <a:r>
              <a:rPr lang="en-US" dirty="0" err="1" smtClean="0"/>
              <a:t>courir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dans</a:t>
            </a:r>
            <a:r>
              <a:rPr lang="en-US" dirty="0" smtClean="0"/>
              <a:t> 10 minutes.</a:t>
            </a:r>
            <a:endParaRPr lang="fr-FR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Futur</a:t>
            </a:r>
            <a:r>
              <a:rPr lang="en-US" dirty="0" smtClean="0"/>
              <a:t> simple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J’irai</a:t>
            </a:r>
            <a:r>
              <a:rPr lang="en-US" dirty="0" smtClean="0"/>
              <a:t> </a:t>
            </a:r>
            <a:r>
              <a:rPr lang="fr-FR" dirty="0" smtClean="0"/>
              <a:t>à la campagne </a:t>
            </a:r>
            <a:r>
              <a:rPr lang="fr-FR" dirty="0" smtClean="0">
                <a:solidFill>
                  <a:srgbClr val="FFC000"/>
                </a:solidFill>
              </a:rPr>
              <a:t>cet</a:t>
            </a:r>
            <a:r>
              <a:rPr lang="fr-FR" dirty="0" smtClean="0"/>
              <a:t> été.</a:t>
            </a:r>
          </a:p>
          <a:p>
            <a:r>
              <a:rPr lang="fr-FR" dirty="0" smtClean="0"/>
              <a:t>Tu iras à la mer l’année</a:t>
            </a:r>
            <a:r>
              <a:rPr lang="fr-FR" dirty="0" smtClean="0">
                <a:solidFill>
                  <a:srgbClr val="FFC000"/>
                </a:solidFill>
              </a:rPr>
              <a:t> prochaine</a:t>
            </a:r>
            <a:r>
              <a:rPr lang="fr-FR" dirty="0" smtClean="0"/>
              <a:t>?</a:t>
            </a:r>
          </a:p>
          <a:p>
            <a:r>
              <a:rPr lang="fr-FR" smtClean="0"/>
              <a:t>Nous </a:t>
            </a:r>
            <a:r>
              <a:rPr lang="fr-FR" dirty="0" smtClean="0"/>
              <a:t>finirons l</a:t>
            </a:r>
            <a:r>
              <a:rPr lang="en-US" dirty="0" smtClean="0"/>
              <a:t>’</a:t>
            </a:r>
            <a:r>
              <a:rPr lang="en-US" dirty="0" err="1" smtClean="0"/>
              <a:t>appartement</a:t>
            </a:r>
            <a:r>
              <a:rPr lang="en-US" dirty="0" smtClean="0"/>
              <a:t> le </a:t>
            </a:r>
            <a:r>
              <a:rPr lang="en-US" dirty="0" err="1" smtClean="0"/>
              <a:t>mois</a:t>
            </a:r>
            <a:r>
              <a:rPr lang="en-US" dirty="0" smtClean="0"/>
              <a:t> </a:t>
            </a:r>
            <a:r>
              <a:rPr lang="fr-FR" smtClean="0">
                <a:solidFill>
                  <a:srgbClr val="FFC000"/>
                </a:solidFill>
              </a:rPr>
              <a:t>prochain</a:t>
            </a:r>
            <a:r>
              <a:rPr lang="fr-FR" smtClean="0"/>
              <a:t>.</a:t>
            </a:r>
            <a:endParaRPr lang="fr-F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62884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93" y="420921"/>
            <a:ext cx="10298544" cy="899879"/>
          </a:xfrm>
        </p:spPr>
        <p:txBody>
          <a:bodyPr>
            <a:noAutofit/>
          </a:bodyPr>
          <a:lstStyle/>
          <a:p>
            <a:pPr algn="ctr"/>
            <a:r>
              <a:rPr lang="sr-Latn-RS" sz="2800" dirty="0" smtClean="0"/>
              <a:t>Za pravilne glagole </a:t>
            </a:r>
            <a:r>
              <a:rPr lang="sr-Latn-RS" sz="2800" dirty="0" smtClean="0">
                <a:solidFill>
                  <a:srgbClr val="92D050"/>
                </a:solidFill>
              </a:rPr>
              <a:t>prve</a:t>
            </a:r>
            <a:r>
              <a:rPr lang="sr-Latn-RS" sz="2800" dirty="0" smtClean="0"/>
              <a:t>, </a:t>
            </a:r>
            <a:r>
              <a:rPr lang="sr-Latn-RS" sz="2800" dirty="0" smtClean="0">
                <a:solidFill>
                  <a:srgbClr val="FF99FF"/>
                </a:solidFill>
              </a:rPr>
              <a:t>druge</a:t>
            </a:r>
            <a:r>
              <a:rPr lang="sr-Latn-RS" sz="2800" dirty="0" smtClean="0"/>
              <a:t> i </a:t>
            </a:r>
            <a:r>
              <a:rPr lang="sr-Latn-RS" sz="2800" dirty="0" smtClean="0">
                <a:solidFill>
                  <a:srgbClr val="FFABAB"/>
                </a:solidFill>
              </a:rPr>
              <a:t>treće</a:t>
            </a:r>
            <a:r>
              <a:rPr lang="sr-Latn-RS" sz="2800" dirty="0" smtClean="0"/>
              <a:t>* grupe, </a:t>
            </a:r>
            <a:r>
              <a:rPr lang="sr-Latn-RS" sz="2800" i="1" dirty="0" smtClean="0"/>
              <a:t>futur simple  </a:t>
            </a:r>
            <a:r>
              <a:rPr lang="sr-Latn-RS" sz="2800" dirty="0" smtClean="0"/>
              <a:t>glasi: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37" t="18213" r="39585" b="7550"/>
          <a:stretch/>
        </p:blipFill>
        <p:spPr>
          <a:xfrm>
            <a:off x="2443027" y="1320800"/>
            <a:ext cx="1990428" cy="4948549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44" t="18266" r="20533" b="7703"/>
          <a:stretch/>
        </p:blipFill>
        <p:spPr>
          <a:xfrm>
            <a:off x="4433455" y="1320799"/>
            <a:ext cx="1727200" cy="4941025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56" t="18181" r="1083" b="7744"/>
          <a:stretch/>
        </p:blipFill>
        <p:spPr>
          <a:xfrm>
            <a:off x="6687127" y="1305753"/>
            <a:ext cx="1645535" cy="496359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flipH="1">
            <a:off x="8414327" y="1459345"/>
            <a:ext cx="2724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*kod treće grupe briše se nastavak –e </a:t>
            </a:r>
            <a:endParaRPr lang="en-US" dirty="0" smtClean="0"/>
          </a:p>
          <a:p>
            <a:r>
              <a:rPr lang="sr-Latn-RS" dirty="0" smtClean="0"/>
              <a:t>i </a:t>
            </a:r>
            <a:r>
              <a:rPr lang="sr-Latn-RS" dirty="0"/>
              <a:t>dodaju </a:t>
            </a:r>
            <a:r>
              <a:rPr lang="sr-Latn-RS" dirty="0" smtClean="0"/>
              <a:t>nastavci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lica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6" t="30034" r="79837" b="7341"/>
          <a:stretch/>
        </p:blipFill>
        <p:spPr>
          <a:xfrm>
            <a:off x="807036" y="2233209"/>
            <a:ext cx="1644073" cy="403613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2901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28600"/>
            <a:ext cx="11658600" cy="642620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4795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727" y="674254"/>
            <a:ext cx="3109237" cy="876378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ÊTRE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266371"/>
            <a:ext cx="4754880" cy="3200400"/>
          </a:xfrm>
        </p:spPr>
        <p:txBody>
          <a:bodyPr/>
          <a:lstStyle/>
          <a:p>
            <a:pPr lvl="1"/>
            <a:r>
              <a:rPr lang="fr-FR" sz="2800" dirty="0" smtClean="0"/>
              <a:t> Je ser</a:t>
            </a:r>
            <a:r>
              <a:rPr lang="fr-FR" sz="2800" dirty="0" smtClean="0">
                <a:solidFill>
                  <a:srgbClr val="FFC000"/>
                </a:solidFill>
              </a:rPr>
              <a:t>ai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/>
              <a:t>           </a:t>
            </a:r>
          </a:p>
          <a:p>
            <a:pPr lvl="1"/>
            <a:r>
              <a:rPr lang="fr-FR" sz="2800" dirty="0" smtClean="0"/>
              <a:t>Tu </a:t>
            </a:r>
            <a:r>
              <a:rPr lang="fr-FR" sz="2800" dirty="0"/>
              <a:t>ser</a:t>
            </a:r>
            <a:r>
              <a:rPr lang="fr-FR" sz="2800" dirty="0">
                <a:solidFill>
                  <a:srgbClr val="FFC000"/>
                </a:solidFill>
              </a:rPr>
              <a:t>as</a:t>
            </a:r>
          </a:p>
          <a:p>
            <a:pPr lvl="1"/>
            <a:r>
              <a:rPr lang="en-US" sz="2800" dirty="0" smtClean="0"/>
              <a:t>Il/Elle ser</a:t>
            </a:r>
            <a:r>
              <a:rPr lang="en-US" sz="2800" dirty="0" smtClean="0">
                <a:solidFill>
                  <a:srgbClr val="FFC000"/>
                </a:solidFill>
              </a:rPr>
              <a:t>a</a:t>
            </a:r>
          </a:p>
          <a:p>
            <a:pPr lvl="1"/>
            <a:r>
              <a:rPr lang="en-US" sz="2800" dirty="0" smtClean="0"/>
              <a:t>Nous </a:t>
            </a:r>
            <a:r>
              <a:rPr lang="en-US" sz="2800" dirty="0" err="1" smtClean="0"/>
              <a:t>ser</a:t>
            </a:r>
            <a:r>
              <a:rPr lang="en-US" sz="2800" dirty="0" err="1" smtClean="0">
                <a:solidFill>
                  <a:srgbClr val="FFC000"/>
                </a:solidFill>
              </a:rPr>
              <a:t>ons</a:t>
            </a:r>
            <a:endParaRPr lang="en-US" sz="2800" dirty="0" smtClean="0">
              <a:solidFill>
                <a:srgbClr val="FFC000"/>
              </a:solidFill>
            </a:endParaRPr>
          </a:p>
          <a:p>
            <a:pPr lvl="1"/>
            <a:r>
              <a:rPr lang="en-US" sz="2800" dirty="0" err="1" smtClean="0"/>
              <a:t>Vous</a:t>
            </a:r>
            <a:r>
              <a:rPr lang="en-US" sz="2800" dirty="0" smtClean="0"/>
              <a:t> </a:t>
            </a:r>
            <a:r>
              <a:rPr lang="en-US" sz="2800" dirty="0" err="1" smtClean="0"/>
              <a:t>ser</a:t>
            </a:r>
            <a:r>
              <a:rPr lang="en-US" sz="2800" dirty="0" err="1" smtClean="0">
                <a:solidFill>
                  <a:srgbClr val="FFC000"/>
                </a:solidFill>
              </a:rPr>
              <a:t>ez</a:t>
            </a:r>
            <a:endParaRPr lang="en-US" sz="2800" dirty="0" smtClean="0">
              <a:solidFill>
                <a:srgbClr val="FFC000"/>
              </a:solidFill>
            </a:endParaRPr>
          </a:p>
          <a:p>
            <a:pPr lvl="1"/>
            <a:r>
              <a:rPr lang="en-US" sz="2800" dirty="0" err="1" smtClean="0"/>
              <a:t>Ils</a:t>
            </a:r>
            <a:r>
              <a:rPr lang="en-US" sz="2800" dirty="0" smtClean="0"/>
              <a:t>/</a:t>
            </a:r>
            <a:r>
              <a:rPr lang="en-US" sz="2800" dirty="0" err="1" smtClean="0"/>
              <a:t>Elles</a:t>
            </a:r>
            <a:r>
              <a:rPr lang="en-US" sz="2800" dirty="0" smtClean="0"/>
              <a:t> </a:t>
            </a:r>
            <a:r>
              <a:rPr lang="en-US" sz="2800" dirty="0" err="1" smtClean="0"/>
              <a:t>ser</a:t>
            </a:r>
            <a:r>
              <a:rPr lang="en-US" sz="2800" dirty="0" err="1" smtClean="0">
                <a:solidFill>
                  <a:srgbClr val="FFC000"/>
                </a:solidFill>
              </a:rPr>
              <a:t>ont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7186" y="792403"/>
            <a:ext cx="4754880" cy="64008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AVOIR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29513" y="2266371"/>
            <a:ext cx="3546487" cy="3200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J’ </a:t>
            </a:r>
            <a:r>
              <a:rPr lang="en-US" sz="2800" dirty="0" err="1" smtClean="0"/>
              <a:t>aur</a:t>
            </a:r>
            <a:r>
              <a:rPr lang="en-US" sz="2800" dirty="0" err="1" smtClean="0">
                <a:solidFill>
                  <a:srgbClr val="FFC000"/>
                </a:solidFill>
              </a:rPr>
              <a:t>ai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err="1" smtClean="0"/>
              <a:t>Tu</a:t>
            </a:r>
            <a:r>
              <a:rPr lang="en-US" sz="2800" dirty="0" smtClean="0"/>
              <a:t> aur</a:t>
            </a:r>
            <a:r>
              <a:rPr lang="en-US" sz="2800" dirty="0" smtClean="0">
                <a:solidFill>
                  <a:srgbClr val="FFC000"/>
                </a:solidFill>
              </a:rPr>
              <a:t>as</a:t>
            </a:r>
          </a:p>
          <a:p>
            <a:r>
              <a:rPr lang="en-US" sz="2800" dirty="0" smtClean="0"/>
              <a:t>Il/Elle aur</a:t>
            </a:r>
            <a:r>
              <a:rPr lang="en-US" sz="2800" dirty="0" smtClean="0">
                <a:solidFill>
                  <a:srgbClr val="FFC000"/>
                </a:solidFill>
              </a:rPr>
              <a:t>a</a:t>
            </a:r>
          </a:p>
          <a:p>
            <a:r>
              <a:rPr lang="en-US" sz="2800" dirty="0" smtClean="0"/>
              <a:t>Nous </a:t>
            </a:r>
            <a:r>
              <a:rPr lang="en-US" sz="2800" dirty="0" err="1" smtClean="0"/>
              <a:t>aur</a:t>
            </a:r>
            <a:r>
              <a:rPr lang="en-US" sz="2800" dirty="0" err="1" smtClean="0">
                <a:solidFill>
                  <a:srgbClr val="FFC000"/>
                </a:solidFill>
              </a:rPr>
              <a:t>ons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err="1" smtClean="0"/>
              <a:t>Vous</a:t>
            </a:r>
            <a:r>
              <a:rPr lang="en-US" sz="2800" dirty="0" smtClean="0"/>
              <a:t> </a:t>
            </a:r>
            <a:r>
              <a:rPr lang="en-US" sz="2800" dirty="0" err="1" smtClean="0"/>
              <a:t>aur</a:t>
            </a:r>
            <a:r>
              <a:rPr lang="en-US" sz="2800" dirty="0" err="1" smtClean="0">
                <a:solidFill>
                  <a:srgbClr val="FFC000"/>
                </a:solidFill>
              </a:rPr>
              <a:t>ez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err="1" smtClean="0"/>
              <a:t>Ils</a:t>
            </a:r>
            <a:r>
              <a:rPr lang="en-US" sz="2800" dirty="0" smtClean="0"/>
              <a:t>/</a:t>
            </a:r>
            <a:r>
              <a:rPr lang="en-US" sz="2800" dirty="0" err="1" smtClean="0"/>
              <a:t>Elles</a:t>
            </a:r>
            <a:r>
              <a:rPr lang="en-US" sz="2800" dirty="0" smtClean="0"/>
              <a:t> </a:t>
            </a:r>
            <a:r>
              <a:rPr lang="en-US" sz="2800" dirty="0" err="1" smtClean="0"/>
              <a:t>aur</a:t>
            </a:r>
            <a:r>
              <a:rPr lang="en-US" sz="2800" dirty="0" err="1" smtClean="0">
                <a:solidFill>
                  <a:srgbClr val="FFC000"/>
                </a:solidFill>
              </a:rPr>
              <a:t>ont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3349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527" y="805105"/>
            <a:ext cx="3136946" cy="640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ALLER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395680"/>
            <a:ext cx="4754880" cy="3200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J’ </a:t>
            </a:r>
            <a:r>
              <a:rPr lang="en-US" sz="2800" dirty="0" err="1" smtClean="0"/>
              <a:t>ir</a:t>
            </a:r>
            <a:r>
              <a:rPr lang="en-US" sz="2800" dirty="0" err="1" smtClean="0">
                <a:solidFill>
                  <a:srgbClr val="FFC000"/>
                </a:solidFill>
              </a:rPr>
              <a:t>ai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err="1" smtClean="0"/>
              <a:t>Tu</a:t>
            </a:r>
            <a:r>
              <a:rPr lang="en-US" sz="2800" dirty="0" smtClean="0"/>
              <a:t> </a:t>
            </a:r>
            <a:r>
              <a:rPr lang="en-US" sz="2800" dirty="0" err="1" smtClean="0"/>
              <a:t>ir</a:t>
            </a:r>
            <a:r>
              <a:rPr lang="en-US" sz="2800" dirty="0" err="1" smtClean="0">
                <a:solidFill>
                  <a:srgbClr val="FFC000"/>
                </a:solidFill>
              </a:rPr>
              <a:t>as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smtClean="0"/>
              <a:t>Il/Elle </a:t>
            </a:r>
            <a:r>
              <a:rPr lang="en-US" sz="2800" dirty="0" err="1" smtClean="0"/>
              <a:t>ir</a:t>
            </a:r>
            <a:r>
              <a:rPr lang="en-US" sz="2800" dirty="0" err="1" smtClean="0">
                <a:solidFill>
                  <a:srgbClr val="FFC000"/>
                </a:solidFill>
              </a:rPr>
              <a:t>a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smtClean="0"/>
              <a:t>Nous ir</a:t>
            </a:r>
            <a:r>
              <a:rPr lang="en-US" sz="2800" dirty="0" smtClean="0">
                <a:solidFill>
                  <a:srgbClr val="FFC000"/>
                </a:solidFill>
              </a:rPr>
              <a:t>ons</a:t>
            </a:r>
          </a:p>
          <a:p>
            <a:r>
              <a:rPr lang="en-US" sz="2800" dirty="0" err="1" smtClean="0"/>
              <a:t>Vous</a:t>
            </a:r>
            <a:r>
              <a:rPr lang="en-US" sz="2800" dirty="0" smtClean="0"/>
              <a:t> </a:t>
            </a:r>
            <a:r>
              <a:rPr lang="en-US" sz="2800" dirty="0" err="1" smtClean="0"/>
              <a:t>ir</a:t>
            </a:r>
            <a:r>
              <a:rPr lang="en-US" sz="2800" dirty="0" err="1" smtClean="0">
                <a:solidFill>
                  <a:srgbClr val="FFC000"/>
                </a:solidFill>
              </a:rPr>
              <a:t>ez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err="1" smtClean="0"/>
              <a:t>Ils</a:t>
            </a:r>
            <a:r>
              <a:rPr lang="en-US" sz="2800" dirty="0" smtClean="0"/>
              <a:t>/</a:t>
            </a:r>
            <a:r>
              <a:rPr lang="en-US" sz="2800" dirty="0" err="1" smtClean="0"/>
              <a:t>Elles</a:t>
            </a:r>
            <a:r>
              <a:rPr lang="en-US" sz="2800" dirty="0" smtClean="0"/>
              <a:t> </a:t>
            </a:r>
            <a:r>
              <a:rPr lang="en-US" sz="2800" dirty="0" err="1" smtClean="0"/>
              <a:t>ir</a:t>
            </a:r>
            <a:r>
              <a:rPr lang="en-US" sz="2800" dirty="0" err="1" smtClean="0">
                <a:solidFill>
                  <a:srgbClr val="FFC000"/>
                </a:solidFill>
              </a:rPr>
              <a:t>ont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4728" y="901316"/>
            <a:ext cx="3979303" cy="640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FAIRE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7550" y="2395680"/>
            <a:ext cx="4754880" cy="3200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Je </a:t>
            </a:r>
            <a:r>
              <a:rPr lang="en-US" sz="2800" dirty="0" err="1" smtClean="0"/>
              <a:t>fer</a:t>
            </a:r>
            <a:r>
              <a:rPr lang="en-US" sz="2800" dirty="0" err="1" smtClean="0">
                <a:solidFill>
                  <a:srgbClr val="FFC000"/>
                </a:solidFill>
              </a:rPr>
              <a:t>ai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err="1" smtClean="0"/>
              <a:t>Tu</a:t>
            </a:r>
            <a:r>
              <a:rPr lang="en-US" sz="2800" dirty="0" smtClean="0"/>
              <a:t> </a:t>
            </a:r>
            <a:r>
              <a:rPr lang="en-US" sz="2800" dirty="0" err="1" smtClean="0"/>
              <a:t>fer</a:t>
            </a:r>
            <a:r>
              <a:rPr lang="en-US" sz="2800" dirty="0" err="1" smtClean="0">
                <a:solidFill>
                  <a:srgbClr val="FFC000"/>
                </a:solidFill>
              </a:rPr>
              <a:t>as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smtClean="0"/>
              <a:t>Il/Elle </a:t>
            </a:r>
            <a:r>
              <a:rPr lang="en-US" sz="2800" dirty="0" err="1" smtClean="0"/>
              <a:t>fer</a:t>
            </a:r>
            <a:r>
              <a:rPr lang="en-US" sz="2800" dirty="0" err="1" smtClean="0">
                <a:solidFill>
                  <a:srgbClr val="FFC000"/>
                </a:solidFill>
              </a:rPr>
              <a:t>a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smtClean="0"/>
              <a:t>Nous </a:t>
            </a:r>
            <a:r>
              <a:rPr lang="en-US" sz="2800" dirty="0" err="1" smtClean="0"/>
              <a:t>fer</a:t>
            </a:r>
            <a:r>
              <a:rPr lang="en-US" sz="2800" dirty="0" err="1" smtClean="0">
                <a:solidFill>
                  <a:srgbClr val="FFC000"/>
                </a:solidFill>
              </a:rPr>
              <a:t>ons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err="1" smtClean="0"/>
              <a:t>Vous</a:t>
            </a:r>
            <a:r>
              <a:rPr lang="en-US" sz="2800" dirty="0" smtClean="0"/>
              <a:t> </a:t>
            </a:r>
            <a:r>
              <a:rPr lang="en-US" sz="2800" dirty="0" err="1" smtClean="0"/>
              <a:t>fer</a:t>
            </a:r>
            <a:r>
              <a:rPr lang="en-US" sz="2800" dirty="0" err="1" smtClean="0">
                <a:solidFill>
                  <a:srgbClr val="FFC000"/>
                </a:solidFill>
              </a:rPr>
              <a:t>ez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err="1" smtClean="0"/>
              <a:t>Ils</a:t>
            </a:r>
            <a:r>
              <a:rPr lang="en-US" sz="2800" dirty="0" smtClean="0"/>
              <a:t>/</a:t>
            </a:r>
            <a:r>
              <a:rPr lang="en-US" sz="2800" dirty="0" err="1" smtClean="0"/>
              <a:t>Elles</a:t>
            </a:r>
            <a:r>
              <a:rPr lang="en-US" sz="2800" dirty="0" smtClean="0"/>
              <a:t> </a:t>
            </a:r>
            <a:r>
              <a:rPr lang="en-US" sz="2800" dirty="0" err="1" smtClean="0"/>
              <a:t>fer</a:t>
            </a:r>
            <a:r>
              <a:rPr lang="en-US" sz="2800" dirty="0" err="1" smtClean="0">
                <a:solidFill>
                  <a:srgbClr val="FFC000"/>
                </a:solidFill>
              </a:rPr>
              <a:t>ont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559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3420" y="731212"/>
            <a:ext cx="3349382" cy="640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VOULOIR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2139" y="2266370"/>
            <a:ext cx="4754880" cy="3200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Je </a:t>
            </a:r>
            <a:r>
              <a:rPr lang="en-US" sz="2800" dirty="0" err="1" smtClean="0"/>
              <a:t>voudr</a:t>
            </a:r>
            <a:r>
              <a:rPr lang="en-US" sz="2800" dirty="0" err="1" smtClean="0">
                <a:solidFill>
                  <a:srgbClr val="FFC000"/>
                </a:solidFill>
              </a:rPr>
              <a:t>ai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err="1" smtClean="0"/>
              <a:t>Tu</a:t>
            </a:r>
            <a:r>
              <a:rPr lang="en-US" sz="2800" dirty="0" smtClean="0"/>
              <a:t> </a:t>
            </a:r>
            <a:r>
              <a:rPr lang="en-US" sz="2800" dirty="0" err="1" smtClean="0"/>
              <a:t>voudr</a:t>
            </a:r>
            <a:r>
              <a:rPr lang="en-US" sz="2800" dirty="0" err="1" smtClean="0">
                <a:solidFill>
                  <a:srgbClr val="FFC000"/>
                </a:solidFill>
              </a:rPr>
              <a:t>as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smtClean="0"/>
              <a:t>Il/Elle </a:t>
            </a:r>
            <a:r>
              <a:rPr lang="en-US" sz="2800" dirty="0" err="1" smtClean="0"/>
              <a:t>voudr</a:t>
            </a:r>
            <a:r>
              <a:rPr lang="en-US" sz="2800" dirty="0" err="1" smtClean="0">
                <a:solidFill>
                  <a:srgbClr val="FFC000"/>
                </a:solidFill>
              </a:rPr>
              <a:t>a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smtClean="0"/>
              <a:t>Nous </a:t>
            </a:r>
            <a:r>
              <a:rPr lang="en-US" sz="2800" dirty="0" err="1" smtClean="0"/>
              <a:t>voudr</a:t>
            </a:r>
            <a:r>
              <a:rPr lang="en-US" sz="2800" dirty="0" err="1" smtClean="0">
                <a:solidFill>
                  <a:srgbClr val="FFC000"/>
                </a:solidFill>
              </a:rPr>
              <a:t>ons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err="1" smtClean="0"/>
              <a:t>Vous</a:t>
            </a:r>
            <a:r>
              <a:rPr lang="en-US" sz="2800" dirty="0" smtClean="0"/>
              <a:t> </a:t>
            </a:r>
            <a:r>
              <a:rPr lang="en-US" sz="2800" dirty="0" err="1" smtClean="0"/>
              <a:t>voudr</a:t>
            </a:r>
            <a:r>
              <a:rPr lang="en-US" sz="2800" dirty="0" err="1" smtClean="0">
                <a:solidFill>
                  <a:srgbClr val="FFC000"/>
                </a:solidFill>
              </a:rPr>
              <a:t>ez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err="1" smtClean="0"/>
              <a:t>Ils</a:t>
            </a:r>
            <a:r>
              <a:rPr lang="en-US" sz="2800" dirty="0" smtClean="0"/>
              <a:t>/</a:t>
            </a:r>
            <a:r>
              <a:rPr lang="en-US" sz="2800" dirty="0" err="1" smtClean="0"/>
              <a:t>Elles</a:t>
            </a:r>
            <a:r>
              <a:rPr lang="en-US" sz="2800" dirty="0" smtClean="0"/>
              <a:t> </a:t>
            </a:r>
            <a:r>
              <a:rPr lang="en-US" sz="2800" dirty="0" err="1" smtClean="0"/>
              <a:t>voudr</a:t>
            </a:r>
            <a:r>
              <a:rPr lang="en-US" sz="2800" dirty="0" err="1" smtClean="0">
                <a:solidFill>
                  <a:srgbClr val="FFC000"/>
                </a:solidFill>
              </a:rPr>
              <a:t>ont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6218" y="744297"/>
            <a:ext cx="3905412" cy="64008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DEVOIR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5580" y="2266370"/>
            <a:ext cx="3814341" cy="3200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Je </a:t>
            </a:r>
            <a:r>
              <a:rPr lang="en-US" sz="2800" dirty="0" err="1" smtClean="0"/>
              <a:t>devr</a:t>
            </a:r>
            <a:r>
              <a:rPr lang="en-US" sz="2800" dirty="0" err="1" smtClean="0">
                <a:solidFill>
                  <a:srgbClr val="FFC000"/>
                </a:solidFill>
              </a:rPr>
              <a:t>ai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err="1" smtClean="0"/>
              <a:t>Tu</a:t>
            </a:r>
            <a:r>
              <a:rPr lang="en-US" sz="2800" dirty="0" smtClean="0"/>
              <a:t> </a:t>
            </a:r>
            <a:r>
              <a:rPr lang="en-US" sz="2800" dirty="0" err="1" smtClean="0"/>
              <a:t>devr</a:t>
            </a:r>
            <a:r>
              <a:rPr lang="en-US" sz="2800" dirty="0" err="1" smtClean="0">
                <a:solidFill>
                  <a:srgbClr val="FFC000"/>
                </a:solidFill>
              </a:rPr>
              <a:t>as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smtClean="0"/>
              <a:t>Il/Elle </a:t>
            </a:r>
            <a:r>
              <a:rPr lang="en-US" sz="2800" dirty="0" err="1" smtClean="0"/>
              <a:t>devr</a:t>
            </a:r>
            <a:r>
              <a:rPr lang="en-US" sz="2800" dirty="0" err="1" smtClean="0">
                <a:solidFill>
                  <a:srgbClr val="FFC000"/>
                </a:solidFill>
              </a:rPr>
              <a:t>a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smtClean="0"/>
              <a:t>Nous </a:t>
            </a:r>
            <a:r>
              <a:rPr lang="en-US" sz="2800" dirty="0" err="1" smtClean="0"/>
              <a:t>devr</a:t>
            </a:r>
            <a:r>
              <a:rPr lang="en-US" sz="2800" dirty="0" err="1" smtClean="0">
                <a:solidFill>
                  <a:srgbClr val="FFC000"/>
                </a:solidFill>
              </a:rPr>
              <a:t>ons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err="1" smtClean="0"/>
              <a:t>Vous</a:t>
            </a:r>
            <a:r>
              <a:rPr lang="en-US" sz="2800" dirty="0" smtClean="0"/>
              <a:t> </a:t>
            </a:r>
            <a:r>
              <a:rPr lang="en-US" sz="2800" dirty="0" err="1" smtClean="0"/>
              <a:t>devr</a:t>
            </a:r>
            <a:r>
              <a:rPr lang="en-US" sz="2800" dirty="0" err="1" smtClean="0">
                <a:solidFill>
                  <a:srgbClr val="FFC000"/>
                </a:solidFill>
              </a:rPr>
              <a:t>ez</a:t>
            </a:r>
            <a:endParaRPr lang="en-US" sz="2800" dirty="0" smtClean="0">
              <a:solidFill>
                <a:srgbClr val="FFC000"/>
              </a:solidFill>
            </a:endParaRPr>
          </a:p>
          <a:p>
            <a:r>
              <a:rPr lang="en-US" sz="2800" dirty="0" err="1" smtClean="0"/>
              <a:t>Ils</a:t>
            </a:r>
            <a:r>
              <a:rPr lang="en-US" sz="2800" dirty="0" smtClean="0"/>
              <a:t>/</a:t>
            </a:r>
            <a:r>
              <a:rPr lang="en-US" sz="2800" dirty="0" err="1" smtClean="0"/>
              <a:t>Elles</a:t>
            </a:r>
            <a:r>
              <a:rPr lang="en-US" sz="2800" dirty="0" smtClean="0"/>
              <a:t> </a:t>
            </a:r>
            <a:r>
              <a:rPr lang="en-US" sz="2800" dirty="0" err="1" smtClean="0"/>
              <a:t>devr</a:t>
            </a:r>
            <a:r>
              <a:rPr lang="en-US" sz="2800" dirty="0" err="1" smtClean="0">
                <a:solidFill>
                  <a:srgbClr val="FFC000"/>
                </a:solidFill>
              </a:rPr>
              <a:t>ont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427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1ed2cb1a-b59e-4b3e-bfcf-6b01af361d9e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889b1bd8-c0eb-4689-833f-9d1ad91a9274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b88ac165-5847-4fda-90f6-cb34170d8fab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0f288f24-a02e-404c-b85d-e98f3cb24c88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4fb2c215-22cc-4e83-81c4-a03625a631c0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752c0c3c-bf00-4380-bb1c-441aa2ab277c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12a2705a-077e-4633-af25-1d6b2d69fc2d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838c2b87-3b32-41bd-84ba-3db7a4057da5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165</TotalTime>
  <Words>223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Savon</vt:lpstr>
      <vt:lpstr>Le futur simple</vt:lpstr>
      <vt:lpstr>Prosto buduće vreme gradi se:</vt:lpstr>
      <vt:lpstr>Za razliku od future proche (blisko buduće vreme), futur simple govori o nekim planovima, projektima,  prognozama u dalekoj budućnosti, odsečenim od momenta govora.</vt:lpstr>
      <vt:lpstr>Za pravilne glagole prve, druge i treće* grupe, futur simple  glasi: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future simple</dc:title>
  <dc:creator>Windows User</dc:creator>
  <cp:lastModifiedBy>skola1</cp:lastModifiedBy>
  <cp:revision>55</cp:revision>
  <dcterms:created xsi:type="dcterms:W3CDTF">2020-03-08T16:40:25Z</dcterms:created>
  <dcterms:modified xsi:type="dcterms:W3CDTF">2020-05-16T16:52:57Z</dcterms:modified>
</cp:coreProperties>
</file>